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66" r:id="rId4"/>
    <p:sldId id="268" r:id="rId5"/>
    <p:sldId id="306" r:id="rId6"/>
    <p:sldId id="292" r:id="rId7"/>
    <p:sldId id="269" r:id="rId8"/>
    <p:sldId id="307" r:id="rId9"/>
    <p:sldId id="286" r:id="rId10"/>
    <p:sldId id="287" r:id="rId11"/>
    <p:sldId id="290" r:id="rId12"/>
    <p:sldId id="308" r:id="rId13"/>
    <p:sldId id="288" r:id="rId14"/>
    <p:sldId id="291" r:id="rId15"/>
    <p:sldId id="294" r:id="rId16"/>
    <p:sldId id="309" r:id="rId17"/>
    <p:sldId id="271" r:id="rId18"/>
    <p:sldId id="299" r:id="rId19"/>
    <p:sldId id="295" r:id="rId20"/>
    <p:sldId id="274" r:id="rId21"/>
    <p:sldId id="296" r:id="rId22"/>
    <p:sldId id="297" r:id="rId23"/>
    <p:sldId id="298" r:id="rId24"/>
    <p:sldId id="273" r:id="rId25"/>
    <p:sldId id="301" r:id="rId26"/>
    <p:sldId id="302" r:id="rId27"/>
    <p:sldId id="303" r:id="rId28"/>
    <p:sldId id="304" r:id="rId29"/>
    <p:sldId id="275" r:id="rId30"/>
    <p:sldId id="280" r:id="rId31"/>
    <p:sldId id="284" r:id="rId32"/>
    <p:sldId id="305" r:id="rId33"/>
    <p:sldId id="28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80565" autoAdjust="0"/>
  </p:normalViewPr>
  <p:slideViewPr>
    <p:cSldViewPr snapToGrid="0" snapToObjects="1">
      <p:cViewPr varScale="1">
        <p:scale>
          <a:sx n="121" d="100"/>
          <a:sy n="121" d="100"/>
        </p:scale>
        <p:origin x="171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2D89B-84CD-4AB7-BEF2-817DFB9A5225}" type="datetimeFigureOut">
              <a:rPr lang="nl-NL" smtClean="0"/>
              <a:t>18-11-2019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05800-CF33-49A1-9E35-2B174241BB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79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063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4856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233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1098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399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</a:p>
          <a:p>
            <a:endParaRPr lang="en-GB" dirty="0"/>
          </a:p>
          <a:p>
            <a:r>
              <a:rPr lang="en-GB" dirty="0"/>
              <a:t>We develop a lot of algorithms here at DCSC, which we want to </a:t>
            </a:r>
            <a:r>
              <a:rPr lang="en-GB" dirty="0" err="1"/>
              <a:t>decamenate</a:t>
            </a:r>
            <a:r>
              <a:rPr lang="en-GB" dirty="0"/>
              <a:t>. Because we want bio to use it later on</a:t>
            </a:r>
          </a:p>
          <a:p>
            <a:endParaRPr lang="en-GB" dirty="0"/>
          </a:p>
          <a:p>
            <a:r>
              <a:rPr lang="en-GB" dirty="0"/>
              <a:t>Lo cost</a:t>
            </a:r>
          </a:p>
          <a:p>
            <a:r>
              <a:rPr lang="en-GB" dirty="0"/>
              <a:t>Easy to build</a:t>
            </a:r>
          </a:p>
          <a:p>
            <a:r>
              <a:rPr lang="en-GB" dirty="0"/>
              <a:t>Plug and play with </a:t>
            </a:r>
            <a:r>
              <a:rPr lang="en-GB" dirty="0" err="1"/>
              <a:t>algo</a:t>
            </a:r>
            <a:endParaRPr lang="en-GB" dirty="0"/>
          </a:p>
          <a:p>
            <a:r>
              <a:rPr lang="en-GB" dirty="0"/>
              <a:t>Thus modular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6730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</a:p>
          <a:p>
            <a:endParaRPr lang="en-GB" dirty="0"/>
          </a:p>
          <a:p>
            <a:r>
              <a:rPr lang="en-GB" dirty="0"/>
              <a:t>We develop a lot of algorithms here at DCSC, which we want to </a:t>
            </a:r>
            <a:r>
              <a:rPr lang="en-GB" dirty="0" err="1"/>
              <a:t>decamenate</a:t>
            </a:r>
            <a:r>
              <a:rPr lang="en-GB" dirty="0"/>
              <a:t>. Because we want bio to use it later on</a:t>
            </a:r>
          </a:p>
          <a:p>
            <a:endParaRPr lang="en-GB" dirty="0"/>
          </a:p>
          <a:p>
            <a:r>
              <a:rPr lang="en-GB" dirty="0"/>
              <a:t>Lo cost</a:t>
            </a:r>
          </a:p>
          <a:p>
            <a:r>
              <a:rPr lang="en-GB" dirty="0"/>
              <a:t>Easy to build</a:t>
            </a:r>
          </a:p>
          <a:p>
            <a:r>
              <a:rPr lang="en-GB" dirty="0"/>
              <a:t>Plug and play with </a:t>
            </a:r>
            <a:r>
              <a:rPr lang="en-GB" dirty="0" err="1"/>
              <a:t>algo</a:t>
            </a:r>
            <a:endParaRPr lang="en-GB" dirty="0"/>
          </a:p>
          <a:p>
            <a:r>
              <a:rPr lang="en-GB" dirty="0"/>
              <a:t>Thus modular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808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</a:p>
          <a:p>
            <a:endParaRPr lang="en-GB" dirty="0"/>
          </a:p>
          <a:p>
            <a:r>
              <a:rPr lang="en-GB" dirty="0"/>
              <a:t>We develop a lot of algorithms here at DCSC, which we want to </a:t>
            </a:r>
            <a:r>
              <a:rPr lang="en-GB" dirty="0" err="1"/>
              <a:t>decamenate</a:t>
            </a:r>
            <a:r>
              <a:rPr lang="en-GB" dirty="0"/>
              <a:t>. Because we want bio to use it later on</a:t>
            </a:r>
          </a:p>
          <a:p>
            <a:endParaRPr lang="en-GB" dirty="0"/>
          </a:p>
          <a:p>
            <a:r>
              <a:rPr lang="en-GB" dirty="0"/>
              <a:t>Lo cost</a:t>
            </a:r>
          </a:p>
          <a:p>
            <a:r>
              <a:rPr lang="en-GB" dirty="0"/>
              <a:t>Easy to build</a:t>
            </a:r>
          </a:p>
          <a:p>
            <a:r>
              <a:rPr lang="en-GB" dirty="0"/>
              <a:t>Plug and play with </a:t>
            </a:r>
            <a:r>
              <a:rPr lang="en-GB" dirty="0" err="1"/>
              <a:t>algo</a:t>
            </a:r>
            <a:endParaRPr lang="en-GB" dirty="0"/>
          </a:p>
          <a:p>
            <a:r>
              <a:rPr lang="en-GB" dirty="0"/>
              <a:t>Thus modular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388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</a:p>
          <a:p>
            <a:endParaRPr lang="en-GB" dirty="0"/>
          </a:p>
          <a:p>
            <a:r>
              <a:rPr lang="en-GB" dirty="0"/>
              <a:t>We develop a lot of algorithms here at DCSC, which we want to </a:t>
            </a:r>
            <a:r>
              <a:rPr lang="en-GB" dirty="0" err="1"/>
              <a:t>decamenate</a:t>
            </a:r>
            <a:r>
              <a:rPr lang="en-GB" dirty="0"/>
              <a:t>. Because we want bio to use it later on</a:t>
            </a:r>
          </a:p>
          <a:p>
            <a:endParaRPr lang="en-GB" dirty="0"/>
          </a:p>
          <a:p>
            <a:r>
              <a:rPr lang="en-GB" dirty="0"/>
              <a:t>Lo cost</a:t>
            </a:r>
          </a:p>
          <a:p>
            <a:r>
              <a:rPr lang="en-GB" dirty="0"/>
              <a:t>Easy to build</a:t>
            </a:r>
          </a:p>
          <a:p>
            <a:r>
              <a:rPr lang="en-GB" dirty="0"/>
              <a:t>Plug and play with </a:t>
            </a:r>
            <a:r>
              <a:rPr lang="en-GB" dirty="0" err="1"/>
              <a:t>algo</a:t>
            </a:r>
            <a:endParaRPr lang="en-GB" dirty="0"/>
          </a:p>
          <a:p>
            <a:r>
              <a:rPr lang="en-GB" dirty="0"/>
              <a:t>Thus modular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444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</a:p>
          <a:p>
            <a:endParaRPr lang="en-GB" dirty="0"/>
          </a:p>
          <a:p>
            <a:r>
              <a:rPr lang="en-GB" dirty="0"/>
              <a:t>We develop a lot of algorithms here at DCSC, which we want to </a:t>
            </a:r>
            <a:r>
              <a:rPr lang="en-GB" dirty="0" err="1"/>
              <a:t>decamenate</a:t>
            </a:r>
            <a:r>
              <a:rPr lang="en-GB" dirty="0"/>
              <a:t>. Because we want bio to use it later on</a:t>
            </a:r>
          </a:p>
          <a:p>
            <a:endParaRPr lang="en-GB" dirty="0"/>
          </a:p>
          <a:p>
            <a:r>
              <a:rPr lang="en-GB" dirty="0"/>
              <a:t>Lo cost</a:t>
            </a:r>
          </a:p>
          <a:p>
            <a:r>
              <a:rPr lang="en-GB" dirty="0"/>
              <a:t>Easy to build</a:t>
            </a:r>
          </a:p>
          <a:p>
            <a:r>
              <a:rPr lang="en-GB" dirty="0"/>
              <a:t>Plug and play with </a:t>
            </a:r>
            <a:r>
              <a:rPr lang="en-GB" dirty="0" err="1"/>
              <a:t>algo</a:t>
            </a:r>
            <a:endParaRPr lang="en-GB" dirty="0"/>
          </a:p>
          <a:p>
            <a:r>
              <a:rPr lang="en-GB" dirty="0"/>
              <a:t>Thus modular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904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in other slides with animation of how the linear stage causes the illumination path to shift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049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Super resolution fluorescence microscopy is an adaptation of fluorescence microscopy. I’ll start of with a small introduction about what fluorescent microscopy is and tell a bit about the physical limit to how small of an object you are able to see. I will continue with how you can work your way around this physical limit. After this introduction I will tell you about the different setups that we’ve been working on the software that goes with it. And I will conclude with some future plans.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610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in other slides with animation of how the linear stage causes the illumination path to shift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9957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in other slides with animation of how the linear stage causes the illumination path to shift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79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in other slides with animation of how the linear stage causes the illumination path to shift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4421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more clear the development between the different hardware setups, so show the progress via a render from above (fade the different components in </a:t>
            </a:r>
            <a:r>
              <a:rPr lang="en-GB" dirty="0" err="1"/>
              <a:t>fe</a:t>
            </a:r>
            <a:r>
              <a:rPr lang="en-GB" dirty="0"/>
              <a:t>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8948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613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6091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31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686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5834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3292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intro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114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519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4555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 build not flexible enough for research</a:t>
            </a:r>
          </a:p>
          <a:p>
            <a:r>
              <a:rPr lang="en-GB" dirty="0"/>
              <a:t>Standard components from Thorlabs, expensive, to flexible (to many degrees of freedom).</a:t>
            </a:r>
          </a:p>
          <a:p>
            <a:r>
              <a:rPr lang="en-GB" dirty="0"/>
              <a:t>Thinking about what you need and engineering to specs.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797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intro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579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intro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434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077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06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42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Super resolution fluorescence microscopy is an adaptation of fluorescence microscopy. I’ll start of with a small int</a:t>
            </a:r>
          </a:p>
          <a:p>
            <a:r>
              <a:rPr lang="en-GB" dirty="0" err="1"/>
              <a:t>MlE</a:t>
            </a:r>
            <a:endParaRPr lang="en-GB" dirty="0"/>
          </a:p>
          <a:p>
            <a:r>
              <a:rPr lang="en-GB" dirty="0"/>
              <a:t>Put in the nature paper</a:t>
            </a:r>
          </a:p>
          <a:p>
            <a:r>
              <a:rPr lang="en-GB" dirty="0"/>
              <a:t>Put in about the </a:t>
            </a:r>
            <a:r>
              <a:rPr lang="en-GB" dirty="0" err="1"/>
              <a:t>nobel</a:t>
            </a:r>
            <a:r>
              <a:rPr lang="en-GB" dirty="0"/>
              <a:t> prize of 2014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605800-CF33-49A1-9E35-2B174241BB8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862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jp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jp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jp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727732" cy="219483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Modular Super Resolution Fluorescent Microscopy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914650"/>
            <a:ext cx="5892160" cy="131445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MSRFM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8C90ED-AA4B-490E-BCFA-3EEF1B45991F}"/>
              </a:ext>
            </a:extLst>
          </p:cNvPr>
          <p:cNvSpPr txBox="1"/>
          <p:nvPr/>
        </p:nvSpPr>
        <p:spPr>
          <a:xfrm>
            <a:off x="1880240" y="4393580"/>
            <a:ext cx="15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Tawab Karim</a:t>
            </a: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13907-496A-4A24-AEE7-19AD40CCA4C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676928" y="3784756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2">
            <a:extLst>
              <a:ext uri="{FF2B5EF4-FFF2-40B4-BE49-F238E27FC236}">
                <a16:creationId xmlns:a16="http://schemas.microsoft.com/office/drawing/2014/main" id="{862D577D-55CA-4D01-8287-2B1B794A1E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08051" y="3160225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20">
            <a:extLst>
              <a:ext uri="{FF2B5EF4-FFF2-40B4-BE49-F238E27FC236}">
                <a16:creationId xmlns:a16="http://schemas.microsoft.com/office/drawing/2014/main" id="{C9653429-5A68-485F-9468-7A5D71EF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8" y="245542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9A3A4D9F-6FE3-4121-B9A4-EFAA295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7" y="3160225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6B59BE2D-5B29-478D-A47B-4015691E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32" y="3160277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A8F9D99B-3FF8-4221-9E1C-CFFA5F24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15" y="244863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86F54BD-C122-4B3E-BB75-68B47401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897" y="2942689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3</a:t>
            </a:r>
            <a:endParaRPr lang="nl-NL" altLang="en-US" baseline="-250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DB79B82-AE78-4A5B-A298-BFCB3D0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38" y="3104694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D38D5AF3-2762-4A2D-A1DE-1EAB263E923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31455" y="3784757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close up of a coin&#10;&#10;Description automatically generated">
            <a:extLst>
              <a:ext uri="{FF2B5EF4-FFF2-40B4-BE49-F238E27FC236}">
                <a16:creationId xmlns:a16="http://schemas.microsoft.com/office/drawing/2014/main" id="{B845B13D-3B88-4E4E-9A12-53745E1003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13907-496A-4A24-AEE7-19AD40CCA4C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676928" y="3784756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2">
            <a:extLst>
              <a:ext uri="{FF2B5EF4-FFF2-40B4-BE49-F238E27FC236}">
                <a16:creationId xmlns:a16="http://schemas.microsoft.com/office/drawing/2014/main" id="{862D577D-55CA-4D01-8287-2B1B794A1E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08051" y="3160225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20">
            <a:extLst>
              <a:ext uri="{FF2B5EF4-FFF2-40B4-BE49-F238E27FC236}">
                <a16:creationId xmlns:a16="http://schemas.microsoft.com/office/drawing/2014/main" id="{C9653429-5A68-485F-9468-7A5D71EF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8" y="245542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9A3A4D9F-6FE3-4121-B9A4-EFAA295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7" y="3160225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6B59BE2D-5B29-478D-A47B-4015691E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32" y="3160277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A8F9D99B-3FF8-4221-9E1C-CFFA5F24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15" y="244863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86F54BD-C122-4B3E-BB75-68B47401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897" y="2942689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3</a:t>
            </a:r>
            <a:endParaRPr lang="nl-NL" altLang="en-US" baseline="-250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DB79B82-AE78-4A5B-A298-BFCB3D0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38" y="3104694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">
            <a:extLst>
              <a:ext uri="{FF2B5EF4-FFF2-40B4-BE49-F238E27FC236}">
                <a16:creationId xmlns:a16="http://schemas.microsoft.com/office/drawing/2014/main" id="{444508BC-05BD-4CD8-B370-645F70E2BC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7153" y="3101821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D38D5AF3-2762-4A2D-A1DE-1EAB263E923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31455" y="3784757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4B09669A-2FBB-4C2D-8282-6363E7EC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118" r="31"/>
          <a:stretch>
            <a:fillRect/>
          </a:stretch>
        </p:blipFill>
        <p:spPr bwMode="auto">
          <a:xfrm rot="10800000">
            <a:off x="6544986" y="2448632"/>
            <a:ext cx="1377884" cy="139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close up of a coin&#10;&#10;Description automatically generated">
            <a:extLst>
              <a:ext uri="{FF2B5EF4-FFF2-40B4-BE49-F238E27FC236}">
                <a16:creationId xmlns:a16="http://schemas.microsoft.com/office/drawing/2014/main" id="{B845B13D-3B88-4E4E-9A12-53745E100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13907-496A-4A24-AEE7-19AD40CCA4C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676928" y="3784756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2">
            <a:extLst>
              <a:ext uri="{FF2B5EF4-FFF2-40B4-BE49-F238E27FC236}">
                <a16:creationId xmlns:a16="http://schemas.microsoft.com/office/drawing/2014/main" id="{862D577D-55CA-4D01-8287-2B1B794A1E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08051" y="3160225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20">
            <a:extLst>
              <a:ext uri="{FF2B5EF4-FFF2-40B4-BE49-F238E27FC236}">
                <a16:creationId xmlns:a16="http://schemas.microsoft.com/office/drawing/2014/main" id="{C9653429-5A68-485F-9468-7A5D71EF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8" y="245542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9A3A4D9F-6FE3-4121-B9A4-EFAA295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7" y="3160225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6B59BE2D-5B29-478D-A47B-4015691E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32" y="3160277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0D39E9D8-A931-4B18-B991-BB028A50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791" y="2455422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F57EEA72-DCC8-4302-A005-C1571A13D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95" y="3160225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77C7C71-7CF4-4AA0-91F2-5164180EC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372" y="3160224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A8F9D99B-3FF8-4221-9E1C-CFFA5F24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15" y="244863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34">
            <a:extLst>
              <a:ext uri="{FF2B5EF4-FFF2-40B4-BE49-F238E27FC236}">
                <a16:creationId xmlns:a16="http://schemas.microsoft.com/office/drawing/2014/main" id="{CBE82573-DBE5-41E8-B2EC-22A7C1F8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425" y="2444222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86F54BD-C122-4B3E-BB75-68B47401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897" y="2942689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3</a:t>
            </a:r>
            <a:endParaRPr lang="nl-NL" altLang="en-US" baseline="-250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DB79B82-AE78-4A5B-A298-BFCB3D0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38" y="3104694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">
            <a:extLst>
              <a:ext uri="{FF2B5EF4-FFF2-40B4-BE49-F238E27FC236}">
                <a16:creationId xmlns:a16="http://schemas.microsoft.com/office/drawing/2014/main" id="{444508BC-05BD-4CD8-B370-645F70E2BC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7153" y="3101821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D38D5AF3-2762-4A2D-A1DE-1EAB263E923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31455" y="3784757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4B09669A-2FBB-4C2D-8282-6363E7EC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118" r="31"/>
          <a:stretch>
            <a:fillRect/>
          </a:stretch>
        </p:blipFill>
        <p:spPr bwMode="auto">
          <a:xfrm rot="10800000">
            <a:off x="6544986" y="2448632"/>
            <a:ext cx="1377884" cy="139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30" name="Picture 29" descr="A close up of a coin&#10;&#10;Description automatically generated">
            <a:extLst>
              <a:ext uri="{FF2B5EF4-FFF2-40B4-BE49-F238E27FC236}">
                <a16:creationId xmlns:a16="http://schemas.microsoft.com/office/drawing/2014/main" id="{27998629-477F-4DEA-A088-78100B8491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9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13907-496A-4A24-AEE7-19AD40CCA4C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676928" y="3784756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2">
            <a:extLst>
              <a:ext uri="{FF2B5EF4-FFF2-40B4-BE49-F238E27FC236}">
                <a16:creationId xmlns:a16="http://schemas.microsoft.com/office/drawing/2014/main" id="{862D577D-55CA-4D01-8287-2B1B794A1E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08051" y="3160225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Picture 20">
            <a:extLst>
              <a:ext uri="{FF2B5EF4-FFF2-40B4-BE49-F238E27FC236}">
                <a16:creationId xmlns:a16="http://schemas.microsoft.com/office/drawing/2014/main" id="{C9653429-5A68-485F-9468-7A5D71EF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8" y="245542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9A3A4D9F-6FE3-4121-B9A4-EFAA2959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977" y="3160225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6B59BE2D-5B29-478D-A47B-4015691E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032" y="3160277"/>
            <a:ext cx="551529" cy="53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0D39E9D8-A931-4B18-B991-BB028A50C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791" y="2455422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F57EEA72-DCC8-4302-A005-C1571A13D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2795" y="3160225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277C7C71-7CF4-4AA0-91F2-5164180EC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1372" y="3160224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pic>
        <p:nvPicPr>
          <p:cNvPr id="17" name="Picture 25">
            <a:extLst>
              <a:ext uri="{FF2B5EF4-FFF2-40B4-BE49-F238E27FC236}">
                <a16:creationId xmlns:a16="http://schemas.microsoft.com/office/drawing/2014/main" id="{A8F9D99B-3FF8-4221-9E1C-CFFA5F240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15" y="2448632"/>
            <a:ext cx="551529" cy="53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34">
            <a:extLst>
              <a:ext uri="{FF2B5EF4-FFF2-40B4-BE49-F238E27FC236}">
                <a16:creationId xmlns:a16="http://schemas.microsoft.com/office/drawing/2014/main" id="{CBE82573-DBE5-41E8-B2EC-22A7C1F8A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425" y="2444222"/>
            <a:ext cx="1857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x</a:t>
            </a:r>
            <a:endParaRPr lang="nl-NL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86F54BD-C122-4B3E-BB75-68B47401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897" y="2942689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3</a:t>
            </a:r>
            <a:endParaRPr lang="nl-NL" altLang="en-US" baseline="-250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DB79B82-AE78-4A5B-A298-BFCB3D0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38" y="3104694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">
            <a:extLst>
              <a:ext uri="{FF2B5EF4-FFF2-40B4-BE49-F238E27FC236}">
                <a16:creationId xmlns:a16="http://schemas.microsoft.com/office/drawing/2014/main" id="{444508BC-05BD-4CD8-B370-645F70E2BC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37153" y="3101821"/>
            <a:ext cx="14499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6">
            <a:extLst>
              <a:ext uri="{FF2B5EF4-FFF2-40B4-BE49-F238E27FC236}">
                <a16:creationId xmlns:a16="http://schemas.microsoft.com/office/drawing/2014/main" id="{D38D5AF3-2762-4A2D-A1DE-1EAB263E923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31455" y="3784757"/>
            <a:ext cx="9035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4000" dirty="0"/>
              <a:t>…</a:t>
            </a:r>
            <a:endParaRPr lang="nl-NL" altLang="en-US" sz="4000" dirty="0"/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4B09669A-2FBB-4C2D-8282-6363E7EC9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1118" r="31"/>
          <a:stretch>
            <a:fillRect/>
          </a:stretch>
        </p:blipFill>
        <p:spPr bwMode="auto">
          <a:xfrm rot="10800000">
            <a:off x="6544986" y="2448632"/>
            <a:ext cx="1377884" cy="1393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263B43-1362-43BE-BB19-9BE84C6D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86" y="2453103"/>
            <a:ext cx="1377884" cy="137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close up of a coin&#10;&#10;Description automatically generated">
            <a:extLst>
              <a:ext uri="{FF2B5EF4-FFF2-40B4-BE49-F238E27FC236}">
                <a16:creationId xmlns:a16="http://schemas.microsoft.com/office/drawing/2014/main" id="{83A27FF4-73B6-46C3-8B21-7C554BEE0F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4249418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Lots of algorithms</a:t>
            </a:r>
          </a:p>
          <a:p>
            <a:pPr marL="0" indent="0">
              <a:buNone/>
            </a:pPr>
            <a:r>
              <a:rPr lang="en-GB" sz="2000" dirty="0"/>
              <a:t>Applications in Biology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B28B6-DBDE-431D-BC46-1B5667AA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287250"/>
            <a:ext cx="3200290" cy="11475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138146-56BD-4C55-8540-71E6ABEEA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0" y="2658850"/>
            <a:ext cx="3200290" cy="18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5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4249418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Lots of algorithms</a:t>
            </a:r>
          </a:p>
          <a:p>
            <a:pPr marL="0" indent="0">
              <a:buNone/>
            </a:pPr>
            <a:r>
              <a:rPr lang="en-GB" sz="2000" dirty="0"/>
              <a:t>Applications in Biology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Low cost</a:t>
            </a:r>
          </a:p>
          <a:p>
            <a:pPr marL="0" indent="0">
              <a:buNone/>
            </a:pPr>
            <a:r>
              <a:rPr lang="en-GB" sz="2000" dirty="0"/>
              <a:t>Easy to build</a:t>
            </a:r>
          </a:p>
          <a:p>
            <a:pPr marL="0" indent="0">
              <a:buNone/>
            </a:pPr>
            <a:r>
              <a:rPr lang="en-GB" sz="2000" dirty="0"/>
              <a:t>Plug and play with the algorithms</a:t>
            </a:r>
          </a:p>
          <a:p>
            <a:endParaRPr lang="en-US" sz="1600" dirty="0"/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B28B6-DBDE-431D-BC46-1B5667AAA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287250"/>
            <a:ext cx="3200290" cy="11475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E138146-56BD-4C55-8540-71E6ABEEA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80" y="2658850"/>
            <a:ext cx="3200290" cy="18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0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Epi-fluorescent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4249418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Fluorescent Microscope</a:t>
            </a:r>
          </a:p>
          <a:p>
            <a:pPr marL="0" indent="0">
              <a:buNone/>
            </a:pPr>
            <a:r>
              <a:rPr lang="en-GB" sz="2000" dirty="0"/>
              <a:t>	Laser</a:t>
            </a:r>
          </a:p>
          <a:p>
            <a:pPr marL="0" indent="0">
              <a:buNone/>
            </a:pPr>
            <a:r>
              <a:rPr lang="en-GB" sz="2000" dirty="0"/>
              <a:t>	Dichroic mirror</a:t>
            </a:r>
          </a:p>
          <a:p>
            <a:pPr marL="0" indent="0">
              <a:buNone/>
            </a:pPr>
            <a:r>
              <a:rPr lang="en-GB" sz="2000" dirty="0"/>
              <a:t>	Objective</a:t>
            </a:r>
          </a:p>
          <a:p>
            <a:pPr marL="0" indent="0">
              <a:buNone/>
            </a:pPr>
            <a:r>
              <a:rPr lang="en-GB" sz="2000" dirty="0"/>
              <a:t>	Camera</a:t>
            </a:r>
          </a:p>
          <a:p>
            <a:endParaRPr lang="en-US" sz="1600" dirty="0"/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104EF-9D44-4FE7-BDDE-6EFD44E5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1" y="1488146"/>
            <a:ext cx="2682988" cy="277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Epi-fluorescent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4249418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104EF-9D44-4FE7-BDDE-6EFD44E5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1" y="1488146"/>
            <a:ext cx="2682988" cy="2775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80DCA-82E8-4AA6-AC37-F643CD079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615" y="1074525"/>
            <a:ext cx="1923437" cy="37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4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Epi-fluorescent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4249418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2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80DCA-82E8-4AA6-AC37-F643CD07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615" y="1074525"/>
            <a:ext cx="1923437" cy="3737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9707C5-1608-40DC-BE2C-05DA218A5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562" y="1075016"/>
            <a:ext cx="2005964" cy="373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Internal Reflection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2984155" cy="273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Going from EPI to TIRF</a:t>
            </a:r>
          </a:p>
          <a:p>
            <a:r>
              <a:rPr lang="en-US" sz="2000" dirty="0"/>
              <a:t>Linear translation in excitation path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A169-77C8-457C-B527-1A0B2D77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063229"/>
            <a:ext cx="4118734" cy="1946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C88E4D-743C-4F3D-AF5D-249513AB289A}"/>
              </a:ext>
            </a:extLst>
          </p:cNvPr>
          <p:cNvSpPr/>
          <p:nvPr/>
        </p:nvSpPr>
        <p:spPr>
          <a:xfrm>
            <a:off x="6202680" y="944880"/>
            <a:ext cx="2556634" cy="2377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52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Super Resolution</a:t>
            </a:r>
          </a:p>
          <a:p>
            <a:r>
              <a:rPr lang="en-US" dirty="0"/>
              <a:t>Open Source Modular Microscope</a:t>
            </a:r>
          </a:p>
          <a:p>
            <a:r>
              <a:rPr lang="en-US" dirty="0"/>
              <a:t>Future plans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>
                    <a:lumMod val="50000"/>
                  </a:schemeClr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Internal Reflection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2984155" cy="273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Going from EPI to TIRF</a:t>
            </a:r>
          </a:p>
          <a:p>
            <a:r>
              <a:rPr lang="en-US" sz="2000" dirty="0"/>
              <a:t>Linear translation in excitation path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A169-77C8-457C-B527-1A0B2D77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063229"/>
            <a:ext cx="4118734" cy="19469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C88E4D-743C-4F3D-AF5D-249513AB289A}"/>
              </a:ext>
            </a:extLst>
          </p:cNvPr>
          <p:cNvSpPr/>
          <p:nvPr/>
        </p:nvSpPr>
        <p:spPr>
          <a:xfrm>
            <a:off x="7430946" y="791737"/>
            <a:ext cx="1622568" cy="2377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22BAB-4DE4-4983-BE80-F3116A5EBE32}"/>
              </a:ext>
            </a:extLst>
          </p:cNvPr>
          <p:cNvSpPr/>
          <p:nvPr/>
        </p:nvSpPr>
        <p:spPr>
          <a:xfrm>
            <a:off x="7329488" y="1290638"/>
            <a:ext cx="200025" cy="161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65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Internal Reflection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2984155" cy="273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Going from EPI to TIRF</a:t>
            </a:r>
          </a:p>
          <a:p>
            <a:r>
              <a:rPr lang="en-US" sz="2000" dirty="0"/>
              <a:t>Linear translation in excitation path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A169-77C8-457C-B527-1A0B2D77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063229"/>
            <a:ext cx="4118734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6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Internal Reflection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2984155" cy="273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Going from EPI to TIRF</a:t>
            </a:r>
          </a:p>
          <a:p>
            <a:r>
              <a:rPr lang="en-US" sz="2000" dirty="0"/>
              <a:t>Linear translation in excitation path needed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INSERT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DA169-77C8-457C-B527-1A0B2D77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063229"/>
            <a:ext cx="4118734" cy="19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4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Internal Reflection Fluorescent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965012" cy="3549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Linear translation stage with controller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Specifications:</a:t>
            </a:r>
          </a:p>
          <a:p>
            <a:r>
              <a:rPr lang="en-US" sz="2000" dirty="0"/>
              <a:t>30 mm translation</a:t>
            </a:r>
          </a:p>
          <a:p>
            <a:r>
              <a:rPr lang="en-US" sz="2000" dirty="0"/>
              <a:t>Yaw angle adjustable</a:t>
            </a:r>
          </a:p>
          <a:p>
            <a:r>
              <a:rPr lang="en-US" sz="2000" dirty="0"/>
              <a:t>Modular</a:t>
            </a:r>
          </a:p>
          <a:p>
            <a:r>
              <a:rPr lang="en-US" sz="2000" dirty="0"/>
              <a:t>B-splines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0AA7F7-D001-4AEE-8E12-F31614A11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478076"/>
            <a:ext cx="4068970" cy="32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8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Micromirror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Adds SIM/SIMFLUX possibilities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42D3D-589E-4978-84A5-5DBB7F7F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4" y="1063230"/>
            <a:ext cx="3657421" cy="2455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E27377-DEFE-4EBA-9586-46D4448BD7E2}"/>
              </a:ext>
            </a:extLst>
          </p:cNvPr>
          <p:cNvSpPr/>
          <p:nvPr/>
        </p:nvSpPr>
        <p:spPr>
          <a:xfrm>
            <a:off x="5076825" y="2733675"/>
            <a:ext cx="971550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328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Micromirror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Adds SIM/SIMFLUX possibilities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42D3D-589E-4978-84A5-5DBB7F7F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4" y="1063230"/>
            <a:ext cx="3657421" cy="2455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FC454-787D-4551-B170-4E4AA8DB0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368" y="2780313"/>
            <a:ext cx="4477018" cy="2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1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Micromirror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Adds SIM/SIMFLUX possibilities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FC454-787D-4551-B170-4E4AA8DB0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68" y="2850368"/>
            <a:ext cx="4324482" cy="1986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75E83-B2CF-44C0-82C4-042C67D9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070444"/>
            <a:ext cx="3236158" cy="22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Micromirror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Adds SIM/SIMFLUX possibilities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75E83-B2CF-44C0-82C4-042C67D9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70444"/>
            <a:ext cx="3236158" cy="226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3F21E-0B10-4BE0-95B2-080C5EBBB6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217194"/>
            <a:ext cx="3327988" cy="26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626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Micromirror Device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1230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Introducing a DMD to the setup.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99598-BE7A-4B0B-B4FE-2A358163F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863" y="3008855"/>
            <a:ext cx="4783928" cy="1868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0C241E-F85B-4EE0-8665-932872E4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96" y="1063229"/>
            <a:ext cx="2191795" cy="198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to come?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r>
              <a:rPr lang="en-US" sz="2000" dirty="0"/>
              <a:t>More modularity</a:t>
            </a:r>
          </a:p>
          <a:p>
            <a:r>
              <a:rPr lang="en-US" sz="2000" dirty="0"/>
              <a:t>More microscopes</a:t>
            </a:r>
          </a:p>
          <a:p>
            <a:r>
              <a:rPr lang="en-US" sz="2000" dirty="0"/>
              <a:t>Ease of use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AIM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22AB4-72A5-44A8-A79A-916230C9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76" y="1063229"/>
            <a:ext cx="3052094" cy="26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Fluorescence Microscopy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104EF-9D44-4FE7-BDDE-6EFD44E5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62" y="1000365"/>
            <a:ext cx="2095133" cy="216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82590-DF09-4629-8994-9714DF50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10" y="989786"/>
            <a:ext cx="2056175" cy="2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5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to come?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r>
              <a:rPr lang="en-US" sz="2000" dirty="0"/>
              <a:t>More modularity</a:t>
            </a:r>
          </a:p>
          <a:p>
            <a:r>
              <a:rPr lang="en-US" sz="2000" dirty="0"/>
              <a:t>More microscopes</a:t>
            </a:r>
          </a:p>
          <a:p>
            <a:r>
              <a:rPr lang="en-US" sz="2000" dirty="0"/>
              <a:t>Ease of use</a:t>
            </a:r>
          </a:p>
          <a:p>
            <a:r>
              <a:rPr lang="en-US" sz="2000" dirty="0"/>
              <a:t>Multicolor</a:t>
            </a:r>
          </a:p>
          <a:p>
            <a:r>
              <a:rPr lang="en-US" sz="2000" dirty="0"/>
              <a:t>Website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AIM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22AB4-72A5-44A8-A79A-916230C9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76" y="1063229"/>
            <a:ext cx="3052094" cy="262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8AA6D-338E-4BC0-9CF2-0AD319BE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8" y="1377637"/>
            <a:ext cx="3264773" cy="22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to come?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323986"/>
          </a:xfrm>
        </p:spPr>
        <p:txBody>
          <a:bodyPr>
            <a:normAutofit/>
          </a:bodyPr>
          <a:lstStyle/>
          <a:p>
            <a:r>
              <a:rPr lang="en-US" sz="2000" dirty="0"/>
              <a:t>More modularity</a:t>
            </a:r>
          </a:p>
          <a:p>
            <a:r>
              <a:rPr lang="en-US" sz="2000" dirty="0"/>
              <a:t>More microscopes</a:t>
            </a:r>
          </a:p>
          <a:p>
            <a:r>
              <a:rPr lang="en-US" sz="2000" dirty="0"/>
              <a:t>Ease of use</a:t>
            </a:r>
          </a:p>
          <a:p>
            <a:r>
              <a:rPr lang="en-US" sz="2000" dirty="0"/>
              <a:t>Multicolor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And much more!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AIM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22AB4-72A5-44A8-A79A-916230C9F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76" y="1063229"/>
            <a:ext cx="3052094" cy="262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8AA6D-338E-4BC0-9CF2-0AD319BEE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38" y="1377637"/>
            <a:ext cx="3264773" cy="229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8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7" name="Content Placeholder 6" descr="A close up of a camera&#10;&#10;Description automatically generated">
            <a:extLst>
              <a:ext uri="{FF2B5EF4-FFF2-40B4-BE49-F238E27FC236}">
                <a16:creationId xmlns:a16="http://schemas.microsoft.com/office/drawing/2014/main" id="{8FD5994F-282E-4D80-ADC4-9897C7CB7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188" y="1200150"/>
            <a:ext cx="4432300" cy="33242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accent6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AIM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DM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accent6"/>
                </a:solidFill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74236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200150"/>
            <a:ext cx="2808894" cy="3486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Advantages:</a:t>
            </a:r>
          </a:p>
          <a:p>
            <a:r>
              <a:rPr lang="en-US" sz="2000" dirty="0"/>
              <a:t>Specific labelling</a:t>
            </a:r>
          </a:p>
          <a:p>
            <a:r>
              <a:rPr lang="en-US" sz="2000" dirty="0"/>
              <a:t>Live cell microscopy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1200" dirty="0"/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104EF-9D44-4FE7-BDDE-6EFD44E51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62" y="1000365"/>
            <a:ext cx="2095133" cy="216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82590-DF09-4629-8994-9714DF50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10" y="989786"/>
            <a:ext cx="2056175" cy="21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5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Fluorescence Microscopy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63106" y="1200150"/>
                <a:ext cx="2808894" cy="3486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Advantages:</a:t>
                </a:r>
              </a:p>
              <a:p>
                <a:r>
                  <a:rPr lang="en-US" sz="2000" dirty="0"/>
                  <a:t>Specific labelling</a:t>
                </a:r>
              </a:p>
              <a:p>
                <a:r>
                  <a:rPr lang="en-US" sz="2000" dirty="0"/>
                  <a:t>Live cell microscopy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Disadvantages:</a:t>
                </a:r>
              </a:p>
              <a:p>
                <a:r>
                  <a:rPr lang="en-US" sz="2000" dirty="0"/>
                  <a:t>Diffraction limit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𝑁𝐴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GB" sz="16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600" dirty="0"/>
                  <a:t>For </a:t>
                </a:r>
                <a:r>
                  <a:rPr lang="el-GR" sz="1600" dirty="0"/>
                  <a:t>λ</a:t>
                </a:r>
                <a:r>
                  <a:rPr lang="en-GB" sz="1600" dirty="0"/>
                  <a:t> = 488 nm</a:t>
                </a:r>
                <a:endParaRPr lang="en-US" sz="1600" dirty="0"/>
              </a:p>
              <a:p>
                <a:endParaRPr lang="en-US" sz="12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3106" y="1200150"/>
                <a:ext cx="2808894" cy="3486122"/>
              </a:xfrm>
              <a:blipFill>
                <a:blip r:embed="rId3"/>
                <a:stretch>
                  <a:fillRect l="-2169" t="-874" r="-216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104EF-9D44-4FE7-BDDE-6EFD44E51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262" y="1000365"/>
            <a:ext cx="2095133" cy="216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82590-DF09-4629-8994-9714DF50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10" y="989786"/>
            <a:ext cx="2056175" cy="216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9EDD5-33FD-4B54-9657-B31A8784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062" y="3230437"/>
            <a:ext cx="3260507" cy="16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33" name="Picture 32" descr="A close up of a coin&#10;&#10;Description automatically generated">
            <a:extLst>
              <a:ext uri="{FF2B5EF4-FFF2-40B4-BE49-F238E27FC236}">
                <a16:creationId xmlns:a16="http://schemas.microsoft.com/office/drawing/2014/main" id="{C172594E-7A1F-4D85-993B-E6F30AF67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6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51B2EDDC-02D6-4B89-B218-59303719B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192" y="4191412"/>
            <a:ext cx="163702" cy="610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algn="l"/>
            <a:endParaRPr lang="en-US" altLang="en-US">
              <a:latin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coin&#10;&#10;Description automatically generated">
            <a:extLst>
              <a:ext uri="{FF2B5EF4-FFF2-40B4-BE49-F238E27FC236}">
                <a16:creationId xmlns:a16="http://schemas.microsoft.com/office/drawing/2014/main" id="{BB5B02A1-E9D5-4F81-9916-CE4B39141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close up of a coin&#10;&#10;Description automatically generated">
            <a:extLst>
              <a:ext uri="{FF2B5EF4-FFF2-40B4-BE49-F238E27FC236}">
                <a16:creationId xmlns:a16="http://schemas.microsoft.com/office/drawing/2014/main" id="{D5FF63E8-4547-48E4-9FC6-F2EBF61A5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 Resolution Fluorescence Microscopy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5" y="1200150"/>
            <a:ext cx="6879090" cy="1130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Localization Microscopy</a:t>
            </a:r>
          </a:p>
          <a:p>
            <a:r>
              <a:rPr lang="en-US" sz="2000" dirty="0"/>
              <a:t>Stochastic blinking of molecules</a:t>
            </a:r>
          </a:p>
          <a:p>
            <a:r>
              <a:rPr lang="en-US" sz="2000" dirty="0"/>
              <a:t>Estimate the molecules positions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847DE-8DAB-4194-9F07-F8CCD87F5C17}"/>
              </a:ext>
            </a:extLst>
          </p:cNvPr>
          <p:cNvSpPr txBox="1"/>
          <p:nvPr/>
        </p:nvSpPr>
        <p:spPr>
          <a:xfrm>
            <a:off x="133815" y="791737"/>
            <a:ext cx="12377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endParaRPr lang="nl-NL" sz="1400" dirty="0">
              <a:solidFill>
                <a:schemeClr val="bg1"/>
              </a:solidFill>
            </a:endParaRPr>
          </a:p>
          <a:p>
            <a:r>
              <a:rPr lang="nl-NL" sz="1400" dirty="0">
                <a:solidFill>
                  <a:schemeClr val="bg1"/>
                </a:solidFill>
              </a:rPr>
              <a:t>SRFM</a:t>
            </a:r>
          </a:p>
          <a:p>
            <a:endParaRPr lang="nl-NL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EPI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TIRF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DMD</a:t>
            </a:r>
          </a:p>
          <a:p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Future</a:t>
            </a:r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0DAEC055-4C76-4F30-915F-F7F746CB0F15}"/>
              </a:ext>
            </a:extLst>
          </p:cNvPr>
          <p:cNvSpPr txBox="1">
            <a:spLocks/>
          </p:cNvSpPr>
          <p:nvPr/>
        </p:nvSpPr>
        <p:spPr bwMode="auto">
          <a:xfrm>
            <a:off x="6017732" y="1868852"/>
            <a:ext cx="3409002" cy="26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>
              <a:lnSpc>
                <a:spcPts val="2500"/>
              </a:lnSpc>
              <a:buClr>
                <a:srgbClr val="00A6D6"/>
              </a:buClr>
            </a:pPr>
            <a:endParaRPr lang="nl-NL" altLang="en-US" sz="2000" dirty="0">
              <a:solidFill>
                <a:srgbClr val="00A6D6"/>
              </a:solidFill>
              <a:latin typeface="Bookman Old Style" pitchFamily="18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5EDDE2B4-779C-49CE-B9E6-D8BB327A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60" y="2509845"/>
            <a:ext cx="1378822" cy="13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3">
            <a:extLst>
              <a:ext uri="{FF2B5EF4-FFF2-40B4-BE49-F238E27FC236}">
                <a16:creationId xmlns:a16="http://schemas.microsoft.com/office/drawing/2014/main" id="{8BCC8BF2-7C03-4E13-8846-3D68621F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98" y="2811900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">
            <a:extLst>
              <a:ext uri="{FF2B5EF4-FFF2-40B4-BE49-F238E27FC236}">
                <a16:creationId xmlns:a16="http://schemas.microsoft.com/office/drawing/2014/main" id="{7FA2FF52-C439-4E33-8F99-2CF0534C9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43" y="2640156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2</a:t>
            </a:r>
            <a:endParaRPr lang="nl-NL" altLang="en-US" baseline="-25000" dirty="0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C4102ED6-0AD1-409F-AE6C-43E92E95C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079" y="2363892"/>
            <a:ext cx="4832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1</a:t>
            </a:r>
            <a:endParaRPr lang="nl-NL" altLang="en-US" baseline="-25000" dirty="0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E86F54BD-C122-4B3E-BB75-68B47401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4897" y="2942689"/>
            <a:ext cx="422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dirty="0"/>
              <a:t>t</a:t>
            </a:r>
            <a:r>
              <a:rPr lang="en-GB" altLang="en-US" baseline="-25000" dirty="0"/>
              <a:t>3</a:t>
            </a:r>
            <a:endParaRPr lang="nl-NL" altLang="en-US" baseline="-25000" dirty="0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6DB79B82-AE78-4A5B-A298-BFCB3D0E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538" y="3104694"/>
            <a:ext cx="1378821" cy="13450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7ED195-F4F9-4221-91E9-F0D272ED1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3671" y="4087625"/>
            <a:ext cx="29265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en-US" sz="1400" dirty="0">
                <a:solidFill>
                  <a:schemeClr val="bg1"/>
                </a:solidFill>
              </a:rPr>
              <a:t>3 </a:t>
            </a:r>
            <a:r>
              <a:rPr lang="el-GR" altLang="en-US" sz="1400" dirty="0">
                <a:solidFill>
                  <a:schemeClr val="bg1"/>
                </a:solidFill>
              </a:rPr>
              <a:t>μ</a:t>
            </a:r>
            <a:r>
              <a:rPr lang="en-GB" altLang="en-US" sz="1400" dirty="0">
                <a:solidFill>
                  <a:schemeClr val="bg1"/>
                </a:solidFill>
              </a:rPr>
              <a:t>m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Picture 28" descr="A close up of a coin&#10;&#10;Description automatically generated">
            <a:extLst>
              <a:ext uri="{FF2B5EF4-FFF2-40B4-BE49-F238E27FC236}">
                <a16:creationId xmlns:a16="http://schemas.microsoft.com/office/drawing/2014/main" id="{E2D30286-FAD5-40E6-B244-A679ED761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34" y="634604"/>
            <a:ext cx="2943166" cy="165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1823</Words>
  <Application>Microsoft Office PowerPoint</Application>
  <PresentationFormat>On-screen Show (16:9)</PresentationFormat>
  <Paragraphs>676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Bookman Old Style</vt:lpstr>
      <vt:lpstr>Calibri</vt:lpstr>
      <vt:lpstr>Cambria Math</vt:lpstr>
      <vt:lpstr>Tahoma</vt:lpstr>
      <vt:lpstr>Office Theme</vt:lpstr>
      <vt:lpstr>Custom Design</vt:lpstr>
      <vt:lpstr>Modular Super Resolution Fluorescent Microscopy</vt:lpstr>
      <vt:lpstr>Introduction</vt:lpstr>
      <vt:lpstr>Fluorescence Microscopy</vt:lpstr>
      <vt:lpstr>Fluorescence Microscopy</vt:lpstr>
      <vt:lpstr>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Fluorescence Microscopy</vt:lpstr>
      <vt:lpstr>Super Resolution Fluorescent Microscopy</vt:lpstr>
      <vt:lpstr>Super Resolution Fluorescent Microscopy</vt:lpstr>
      <vt:lpstr>Epi-fluorescent Microscopy</vt:lpstr>
      <vt:lpstr>Epi-fluorescent Microscopy</vt:lpstr>
      <vt:lpstr>Epi-fluorescent Microscopy</vt:lpstr>
      <vt:lpstr>Total Internal Reflection Fluorescent Microscopy</vt:lpstr>
      <vt:lpstr>Total Internal Reflection Fluorescent Microscopy</vt:lpstr>
      <vt:lpstr>Total Internal Reflection Fluorescent Microscopy</vt:lpstr>
      <vt:lpstr>Total Internal Reflection Fluorescent Microscopy</vt:lpstr>
      <vt:lpstr>Total Internal Reflection Fluorescent Microscopy</vt:lpstr>
      <vt:lpstr>Digital Micromirror Device</vt:lpstr>
      <vt:lpstr>Digital Micromirror Device</vt:lpstr>
      <vt:lpstr>Digital Micromirror Device</vt:lpstr>
      <vt:lpstr>Digital Micromirror Device</vt:lpstr>
      <vt:lpstr>Digital Micromirror Device</vt:lpstr>
      <vt:lpstr>What is to come?</vt:lpstr>
      <vt:lpstr>What is to come?</vt:lpstr>
      <vt:lpstr>What is to come?</vt:lpstr>
      <vt:lpstr>Questions?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Tawab Karim</cp:lastModifiedBy>
  <cp:revision>65</cp:revision>
  <dcterms:created xsi:type="dcterms:W3CDTF">2015-07-09T11:57:30Z</dcterms:created>
  <dcterms:modified xsi:type="dcterms:W3CDTF">2019-11-19T06:38:25Z</dcterms:modified>
</cp:coreProperties>
</file>